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60" r:id="rId5"/>
    <p:sldId id="261" r:id="rId6"/>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FF66"/>
    <a:srgbClr val="000000"/>
    <a:srgbClr val="FFFFCC"/>
    <a:srgbClr val="FF5050"/>
    <a:srgbClr val="FF9966"/>
    <a:srgbClr val="FF7C80"/>
    <a:srgbClr val="339933"/>
    <a:srgbClr val="003399"/>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93" autoAdjust="0"/>
    <p:restoredTop sz="93286" autoAdjust="0"/>
  </p:normalViewPr>
  <p:slideViewPr>
    <p:cSldViewPr>
      <p:cViewPr varScale="1">
        <p:scale>
          <a:sx n="65" d="100"/>
          <a:sy n="65" d="100"/>
        </p:scale>
        <p:origin x="2750" y="48"/>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4" tIns="45718" rIns="91434" bIns="457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1"/>
            <a:ext cx="2949575" cy="498475"/>
          </a:xfrm>
          <a:prstGeom prst="rect">
            <a:avLst/>
          </a:prstGeom>
        </p:spPr>
        <p:txBody>
          <a:bodyPr vert="horz" lIns="91434" tIns="45718" rIns="91434" bIns="45718" rtlCol="0"/>
          <a:lstStyle>
            <a:lvl1pPr algn="r">
              <a:defRPr sz="1200"/>
            </a:lvl1pPr>
          </a:lstStyle>
          <a:p>
            <a:fld id="{37224681-1D48-4C46-9009-DE70F413BE16}" type="datetimeFigureOut">
              <a:rPr kumimoji="1" lang="ja-JP" altLang="en-US" smtClean="0"/>
              <a:t>2025/5/23</a:t>
            </a:fld>
            <a:endParaRPr kumimoji="1" lang="ja-JP" altLang="en-US"/>
          </a:p>
        </p:txBody>
      </p:sp>
      <p:sp>
        <p:nvSpPr>
          <p:cNvPr id="4" name="フッター プレースホルダー 3"/>
          <p:cNvSpPr>
            <a:spLocks noGrp="1"/>
          </p:cNvSpPr>
          <p:nvPr>
            <p:ph type="ftr" sz="quarter" idx="2"/>
          </p:nvPr>
        </p:nvSpPr>
        <p:spPr>
          <a:xfrm>
            <a:off x="1" y="9440863"/>
            <a:ext cx="2949575" cy="498475"/>
          </a:xfrm>
          <a:prstGeom prst="rect">
            <a:avLst/>
          </a:prstGeom>
        </p:spPr>
        <p:txBody>
          <a:bodyPr vert="horz" lIns="91434" tIns="45718" rIns="91434" bIns="457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3"/>
            <a:ext cx="2949575" cy="498475"/>
          </a:xfrm>
          <a:prstGeom prst="rect">
            <a:avLst/>
          </a:prstGeom>
        </p:spPr>
        <p:txBody>
          <a:bodyPr vert="horz" lIns="91434" tIns="45718" rIns="91434" bIns="45718" rtlCol="0" anchor="b"/>
          <a:lstStyle>
            <a:lvl1pPr algn="r">
              <a:defRPr sz="1200"/>
            </a:lvl1pPr>
          </a:lstStyle>
          <a:p>
            <a:fld id="{8C402A8E-2CF8-4564-A7CF-E118936EA9AB}" type="slidenum">
              <a:rPr kumimoji="1" lang="ja-JP" altLang="en-US" smtClean="0"/>
              <a:t>‹#›</a:t>
            </a:fld>
            <a:endParaRPr kumimoji="1" lang="ja-JP" altLang="en-US"/>
          </a:p>
        </p:txBody>
      </p:sp>
    </p:spTree>
    <p:extLst>
      <p:ext uri="{BB962C8B-B14F-4D97-AF65-F5344CB8AC3E}">
        <p14:creationId xmlns:p14="http://schemas.microsoft.com/office/powerpoint/2010/main" val="580856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49786" cy="496967"/>
          </a:xfrm>
          <a:prstGeom prst="rect">
            <a:avLst/>
          </a:prstGeom>
        </p:spPr>
        <p:txBody>
          <a:bodyPr vert="horz" lIns="91425" tIns="45714" rIns="91425"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2"/>
            <a:ext cx="2949786" cy="496967"/>
          </a:xfrm>
          <a:prstGeom prst="rect">
            <a:avLst/>
          </a:prstGeom>
        </p:spPr>
        <p:txBody>
          <a:bodyPr vert="horz" lIns="91425" tIns="45714" rIns="91425" bIns="45714" rtlCol="0"/>
          <a:lstStyle>
            <a:lvl1pPr algn="r">
              <a:defRPr sz="1200"/>
            </a:lvl1pPr>
          </a:lstStyle>
          <a:p>
            <a:fld id="{097A69C9-4032-4879-A04B-616EB67616D6}" type="datetimeFigureOut">
              <a:rPr kumimoji="1" lang="ja-JP" altLang="en-US" smtClean="0"/>
              <a:t>2025/5/23</a:t>
            </a:fld>
            <a:endParaRPr kumimoji="1" lang="ja-JP" altLang="en-US"/>
          </a:p>
        </p:txBody>
      </p:sp>
      <p:sp>
        <p:nvSpPr>
          <p:cNvPr id="4" name="スライド イメージ プレースホルダー 3"/>
          <p:cNvSpPr>
            <a:spLocks noGrp="1" noRot="1" noChangeAspect="1"/>
          </p:cNvSpPr>
          <p:nvPr>
            <p:ph type="sldImg" idx="2"/>
          </p:nvPr>
        </p:nvSpPr>
        <p:spPr>
          <a:xfrm>
            <a:off x="2114550" y="747713"/>
            <a:ext cx="2578100" cy="3724275"/>
          </a:xfrm>
          <a:prstGeom prst="rect">
            <a:avLst/>
          </a:prstGeom>
          <a:noFill/>
          <a:ln w="12700">
            <a:solidFill>
              <a:prstClr val="black"/>
            </a:solidFill>
          </a:ln>
        </p:spPr>
        <p:txBody>
          <a:bodyPr vert="horz" lIns="91425" tIns="45714" rIns="91425" bIns="45714" rtlCol="0" anchor="ctr"/>
          <a:lstStyle/>
          <a:p>
            <a:endParaRPr lang="ja-JP" altLang="en-US"/>
          </a:p>
        </p:txBody>
      </p:sp>
      <p:sp>
        <p:nvSpPr>
          <p:cNvPr id="5" name="ノート プレースホルダー 4"/>
          <p:cNvSpPr>
            <a:spLocks noGrp="1"/>
          </p:cNvSpPr>
          <p:nvPr>
            <p:ph type="body" sz="quarter" idx="3"/>
          </p:nvPr>
        </p:nvSpPr>
        <p:spPr>
          <a:xfrm>
            <a:off x="680721" y="4721188"/>
            <a:ext cx="5445760" cy="4472702"/>
          </a:xfrm>
          <a:prstGeom prst="rect">
            <a:avLst/>
          </a:prstGeom>
        </p:spPr>
        <p:txBody>
          <a:bodyPr vert="horz" lIns="91425" tIns="45714" rIns="91425"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648"/>
            <a:ext cx="2949786" cy="496967"/>
          </a:xfrm>
          <a:prstGeom prst="rect">
            <a:avLst/>
          </a:prstGeom>
        </p:spPr>
        <p:txBody>
          <a:bodyPr vert="horz" lIns="91425" tIns="45714" rIns="91425"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8"/>
            <a:ext cx="2949786" cy="496967"/>
          </a:xfrm>
          <a:prstGeom prst="rect">
            <a:avLst/>
          </a:prstGeom>
        </p:spPr>
        <p:txBody>
          <a:bodyPr vert="horz" lIns="91425" tIns="45714" rIns="91425" bIns="45714" rtlCol="0" anchor="b"/>
          <a:lstStyle>
            <a:lvl1pPr algn="r">
              <a:defRPr sz="1200"/>
            </a:lvl1pPr>
          </a:lstStyle>
          <a:p>
            <a:fld id="{9E762232-DC5F-43AD-B5F9-97044BE89935}" type="slidenum">
              <a:rPr kumimoji="1" lang="ja-JP" altLang="en-US" smtClean="0"/>
              <a:t>‹#›</a:t>
            </a:fld>
            <a:endParaRPr kumimoji="1" lang="ja-JP" altLang="en-US"/>
          </a:p>
        </p:txBody>
      </p:sp>
    </p:spTree>
    <p:extLst>
      <p:ext uri="{BB962C8B-B14F-4D97-AF65-F5344CB8AC3E}">
        <p14:creationId xmlns:p14="http://schemas.microsoft.com/office/powerpoint/2010/main" val="29599935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4550" y="747713"/>
            <a:ext cx="2578100" cy="37242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3EAE23F-978A-4D08-9D60-D1F6E898A314}" type="slidenum">
              <a:rPr kumimoji="1" lang="ja-JP" altLang="en-US" smtClean="0"/>
              <a:t>1</a:t>
            </a:fld>
            <a:endParaRPr kumimoji="1" lang="ja-JP" altLang="en-US"/>
          </a:p>
        </p:txBody>
      </p:sp>
    </p:spTree>
    <p:extLst>
      <p:ext uri="{BB962C8B-B14F-4D97-AF65-F5344CB8AC3E}">
        <p14:creationId xmlns:p14="http://schemas.microsoft.com/office/powerpoint/2010/main" val="838164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39E8D3A-45DB-405C-8796-902F3DFDDBA4}" type="datetimeFigureOut">
              <a:rPr kumimoji="1" lang="ja-JP" altLang="en-US" smtClean="0"/>
              <a:t>2025/5/23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84508E-29BF-41D6-8E4C-93B36C9A3C68}" type="slidenum">
              <a:rPr kumimoji="1" lang="ja-JP" altLang="en-US" smtClean="0"/>
              <a:t>‹#›</a:t>
            </a:fld>
            <a:endParaRPr kumimoji="1" lang="ja-JP" altLang="en-US"/>
          </a:p>
        </p:txBody>
      </p:sp>
    </p:spTree>
    <p:extLst>
      <p:ext uri="{BB962C8B-B14F-4D97-AF65-F5344CB8AC3E}">
        <p14:creationId xmlns:p14="http://schemas.microsoft.com/office/powerpoint/2010/main" val="1789033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39E8D3A-45DB-405C-8796-902F3DFDDBA4}" type="datetimeFigureOut">
              <a:rPr kumimoji="1" lang="ja-JP" altLang="en-US" smtClean="0"/>
              <a:t>2025/5/23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84508E-29BF-41D6-8E4C-93B36C9A3C68}" type="slidenum">
              <a:rPr kumimoji="1" lang="ja-JP" altLang="en-US" smtClean="0"/>
              <a:t>‹#›</a:t>
            </a:fld>
            <a:endParaRPr kumimoji="1" lang="ja-JP" altLang="en-US"/>
          </a:p>
        </p:txBody>
      </p:sp>
    </p:spTree>
    <p:extLst>
      <p:ext uri="{BB962C8B-B14F-4D97-AF65-F5344CB8AC3E}">
        <p14:creationId xmlns:p14="http://schemas.microsoft.com/office/powerpoint/2010/main" val="3059076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1"/>
            <a:ext cx="4514850" cy="845220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39E8D3A-45DB-405C-8796-902F3DFDDBA4}" type="datetimeFigureOut">
              <a:rPr kumimoji="1" lang="ja-JP" altLang="en-US" smtClean="0"/>
              <a:t>2025/5/23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84508E-29BF-41D6-8E4C-93B36C9A3C68}" type="slidenum">
              <a:rPr kumimoji="1" lang="ja-JP" altLang="en-US" smtClean="0"/>
              <a:t>‹#›</a:t>
            </a:fld>
            <a:endParaRPr kumimoji="1" lang="ja-JP" altLang="en-US"/>
          </a:p>
        </p:txBody>
      </p:sp>
    </p:spTree>
    <p:extLst>
      <p:ext uri="{BB962C8B-B14F-4D97-AF65-F5344CB8AC3E}">
        <p14:creationId xmlns:p14="http://schemas.microsoft.com/office/powerpoint/2010/main" val="1551267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39E8D3A-45DB-405C-8796-902F3DFDDBA4}" type="datetimeFigureOut">
              <a:rPr kumimoji="1" lang="ja-JP" altLang="en-US" smtClean="0"/>
              <a:t>2025/5/23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84508E-29BF-41D6-8E4C-93B36C9A3C68}" type="slidenum">
              <a:rPr kumimoji="1" lang="ja-JP" altLang="en-US" smtClean="0"/>
              <a:t>‹#›</a:t>
            </a:fld>
            <a:endParaRPr kumimoji="1" lang="ja-JP" altLang="en-US"/>
          </a:p>
        </p:txBody>
      </p:sp>
    </p:spTree>
    <p:extLst>
      <p:ext uri="{BB962C8B-B14F-4D97-AF65-F5344CB8AC3E}">
        <p14:creationId xmlns:p14="http://schemas.microsoft.com/office/powerpoint/2010/main" val="1210940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39E8D3A-45DB-405C-8796-902F3DFDDBA4}" type="datetimeFigureOut">
              <a:rPr kumimoji="1" lang="ja-JP" altLang="en-US" smtClean="0"/>
              <a:t>2025/5/23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84508E-29BF-41D6-8E4C-93B36C9A3C68}" type="slidenum">
              <a:rPr kumimoji="1" lang="ja-JP" altLang="en-US" smtClean="0"/>
              <a:t>‹#›</a:t>
            </a:fld>
            <a:endParaRPr kumimoji="1" lang="ja-JP" altLang="en-US"/>
          </a:p>
        </p:txBody>
      </p:sp>
    </p:spTree>
    <p:extLst>
      <p:ext uri="{BB962C8B-B14F-4D97-AF65-F5344CB8AC3E}">
        <p14:creationId xmlns:p14="http://schemas.microsoft.com/office/powerpoint/2010/main" val="1491172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39E8D3A-45DB-405C-8796-902F3DFDDBA4}" type="datetimeFigureOut">
              <a:rPr kumimoji="1" lang="ja-JP" altLang="en-US" smtClean="0"/>
              <a:t>2025/5/23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84508E-29BF-41D6-8E4C-93B36C9A3C68}" type="slidenum">
              <a:rPr kumimoji="1" lang="ja-JP" altLang="en-US" smtClean="0"/>
              <a:t>‹#›</a:t>
            </a:fld>
            <a:endParaRPr kumimoji="1" lang="ja-JP" altLang="en-US"/>
          </a:p>
        </p:txBody>
      </p:sp>
    </p:spTree>
    <p:extLst>
      <p:ext uri="{BB962C8B-B14F-4D97-AF65-F5344CB8AC3E}">
        <p14:creationId xmlns:p14="http://schemas.microsoft.com/office/powerpoint/2010/main" val="1065353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39E8D3A-45DB-405C-8796-902F3DFDDBA4}" type="datetimeFigureOut">
              <a:rPr kumimoji="1" lang="ja-JP" altLang="en-US" smtClean="0"/>
              <a:t>2025/5/23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284508E-29BF-41D6-8E4C-93B36C9A3C68}" type="slidenum">
              <a:rPr kumimoji="1" lang="ja-JP" altLang="en-US" smtClean="0"/>
              <a:t>‹#›</a:t>
            </a:fld>
            <a:endParaRPr kumimoji="1" lang="ja-JP" altLang="en-US"/>
          </a:p>
        </p:txBody>
      </p:sp>
    </p:spTree>
    <p:extLst>
      <p:ext uri="{BB962C8B-B14F-4D97-AF65-F5344CB8AC3E}">
        <p14:creationId xmlns:p14="http://schemas.microsoft.com/office/powerpoint/2010/main" val="3116126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39E8D3A-45DB-405C-8796-902F3DFDDBA4}" type="datetimeFigureOut">
              <a:rPr kumimoji="1" lang="ja-JP" altLang="en-US" smtClean="0"/>
              <a:t>2025/5/23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284508E-29BF-41D6-8E4C-93B36C9A3C68}" type="slidenum">
              <a:rPr kumimoji="1" lang="ja-JP" altLang="en-US" smtClean="0"/>
              <a:t>‹#›</a:t>
            </a:fld>
            <a:endParaRPr kumimoji="1" lang="ja-JP" altLang="en-US"/>
          </a:p>
        </p:txBody>
      </p:sp>
    </p:spTree>
    <p:extLst>
      <p:ext uri="{BB962C8B-B14F-4D97-AF65-F5344CB8AC3E}">
        <p14:creationId xmlns:p14="http://schemas.microsoft.com/office/powerpoint/2010/main" val="1651119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39E8D3A-45DB-405C-8796-902F3DFDDBA4}" type="datetimeFigureOut">
              <a:rPr kumimoji="1" lang="ja-JP" altLang="en-US" smtClean="0"/>
              <a:t>2025/5/23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284508E-29BF-41D6-8E4C-93B36C9A3C68}" type="slidenum">
              <a:rPr kumimoji="1" lang="ja-JP" altLang="en-US" smtClean="0"/>
              <a:t>‹#›</a:t>
            </a:fld>
            <a:endParaRPr kumimoji="1" lang="ja-JP" altLang="en-US"/>
          </a:p>
        </p:txBody>
      </p:sp>
    </p:spTree>
    <p:extLst>
      <p:ext uri="{BB962C8B-B14F-4D97-AF65-F5344CB8AC3E}">
        <p14:creationId xmlns:p14="http://schemas.microsoft.com/office/powerpoint/2010/main" val="3734987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39E8D3A-45DB-405C-8796-902F3DFDDBA4}" type="datetimeFigureOut">
              <a:rPr kumimoji="1" lang="ja-JP" altLang="en-US" smtClean="0"/>
              <a:t>2025/5/23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84508E-29BF-41D6-8E4C-93B36C9A3C68}" type="slidenum">
              <a:rPr kumimoji="1" lang="ja-JP" altLang="en-US" smtClean="0"/>
              <a:t>‹#›</a:t>
            </a:fld>
            <a:endParaRPr kumimoji="1" lang="ja-JP" altLang="en-US"/>
          </a:p>
        </p:txBody>
      </p:sp>
    </p:spTree>
    <p:extLst>
      <p:ext uri="{BB962C8B-B14F-4D97-AF65-F5344CB8AC3E}">
        <p14:creationId xmlns:p14="http://schemas.microsoft.com/office/powerpoint/2010/main" val="290033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39E8D3A-45DB-405C-8796-902F3DFDDBA4}" type="datetimeFigureOut">
              <a:rPr kumimoji="1" lang="ja-JP" altLang="en-US" smtClean="0"/>
              <a:t>2025/5/23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84508E-29BF-41D6-8E4C-93B36C9A3C68}" type="slidenum">
              <a:rPr kumimoji="1" lang="ja-JP" altLang="en-US" smtClean="0"/>
              <a:t>‹#›</a:t>
            </a:fld>
            <a:endParaRPr kumimoji="1" lang="ja-JP" altLang="en-US"/>
          </a:p>
        </p:txBody>
      </p:sp>
    </p:spTree>
    <p:extLst>
      <p:ext uri="{BB962C8B-B14F-4D97-AF65-F5344CB8AC3E}">
        <p14:creationId xmlns:p14="http://schemas.microsoft.com/office/powerpoint/2010/main" val="3048183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A39E8D3A-45DB-405C-8796-902F3DFDDBA4}" type="datetimeFigureOut">
              <a:rPr kumimoji="1" lang="ja-JP" altLang="en-US" smtClean="0"/>
              <a:t>2025/5/23</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0284508E-29BF-41D6-8E4C-93B36C9A3C68}" type="slidenum">
              <a:rPr kumimoji="1" lang="ja-JP" altLang="en-US" smtClean="0"/>
              <a:t>‹#›</a:t>
            </a:fld>
            <a:endParaRPr kumimoji="1" lang="ja-JP" altLang="en-US"/>
          </a:p>
        </p:txBody>
      </p:sp>
    </p:spTree>
    <p:extLst>
      <p:ext uri="{BB962C8B-B14F-4D97-AF65-F5344CB8AC3E}">
        <p14:creationId xmlns:p14="http://schemas.microsoft.com/office/powerpoint/2010/main" val="41511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www.pref.osaka.lg.jp/sumai/sumai/takuchitatemono/index.html" TargetMode="External"/><Relationship Id="rId4" Type="http://schemas.openxmlformats.org/officeDocument/2006/relationships/hyperlink" Target="https://www.pref.osaka.lg.jp/o130200/kenshin/r21207madouketsuke/index.htm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osakabanpakutdm.com/?utm_source=yahoo&amp;utm_medium=cpc&amp;utm_campaign=bussiness_yss&amp;yclid=YSS.1001339922.EAIaIQobChMI_Y_iiKSQjQMV_24PAh158iPWEAAYASAAEgIOjfD_BwE&amp;sa_p=YSA&amp;sa_cc=1001339922&amp;sa_t=1746583941040&amp;sa_ra=2F" TargetMode="External"/><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pattFill prst="pct5">
          <a:fgClr>
            <a:srgbClr val="FFFF66"/>
          </a:fgClr>
          <a:bgClr>
            <a:schemeClr val="bg1"/>
          </a:bgClr>
        </a:pattFill>
        <a:effectLst/>
      </p:bgPr>
    </p:bg>
    <p:spTree>
      <p:nvGrpSpPr>
        <p:cNvPr id="1" name=""/>
        <p:cNvGrpSpPr/>
        <p:nvPr/>
      </p:nvGrpSpPr>
      <p:grpSpPr>
        <a:xfrm>
          <a:off x="0" y="0"/>
          <a:ext cx="0" cy="0"/>
          <a:chOff x="0" y="0"/>
          <a:chExt cx="0" cy="0"/>
        </a:xfrm>
      </p:grpSpPr>
      <p:pic>
        <p:nvPicPr>
          <p:cNvPr id="3" name="図 2"/>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40078" y="154853"/>
            <a:ext cx="1361842" cy="392602"/>
          </a:xfrm>
          <a:prstGeom prst="rect">
            <a:avLst/>
          </a:prstGeom>
        </p:spPr>
      </p:pic>
      <p:sp>
        <p:nvSpPr>
          <p:cNvPr id="46" name="片側の 2 つの角を丸めた四角形 2"/>
          <p:cNvSpPr/>
          <p:nvPr/>
        </p:nvSpPr>
        <p:spPr>
          <a:xfrm>
            <a:off x="43221" y="704528"/>
            <a:ext cx="6771558" cy="1120595"/>
          </a:xfrm>
          <a:prstGeom prst="round2SameRect">
            <a:avLst>
              <a:gd name="adj1" fmla="val 562"/>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3500"/>
              </a:lnSpc>
            </a:pPr>
            <a:r>
              <a:rPr lang="ja-JP" altLang="en-US" sz="2200" b="1" dirty="0">
                <a:solidFill>
                  <a:schemeClr val="bg1"/>
                </a:solidFill>
                <a:latin typeface="BIZ UDPゴシック" panose="020B0400000000000000" pitchFamily="50" charset="-128"/>
                <a:ea typeface="BIZ UDPゴシック" panose="020B0400000000000000" pitchFamily="50" charset="-128"/>
                <a:cs typeface="メイリオ" panose="020B0604030504040204" pitchFamily="50" charset="-128"/>
              </a:rPr>
              <a:t>　万博開催期間中の建設業許可・宅建業免許申請等の</a:t>
            </a:r>
            <a:endParaRPr lang="en-US" altLang="ja-JP" sz="2200" b="1" dirty="0">
              <a:solidFill>
                <a:schemeClr val="bg1"/>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a:lnSpc>
                <a:spcPts val="3500"/>
              </a:lnSpc>
            </a:pPr>
            <a:r>
              <a:rPr lang="ja-JP" altLang="en-US" sz="2200" b="1" dirty="0">
                <a:solidFill>
                  <a:schemeClr val="bg1"/>
                </a:solidFill>
                <a:latin typeface="BIZ UDPゴシック" panose="020B0400000000000000" pitchFamily="50" charset="-128"/>
                <a:ea typeface="BIZ UDPゴシック" panose="020B0400000000000000" pitchFamily="50" charset="-128"/>
                <a:cs typeface="メイリオ" panose="020B0604030504040204" pitchFamily="50" charset="-128"/>
              </a:rPr>
              <a:t>　手続きについて（交通混雑回避の協力依頼）</a:t>
            </a:r>
            <a:endParaRPr lang="en-US" altLang="ja-JP" sz="2200" b="1" dirty="0">
              <a:solidFill>
                <a:schemeClr val="bg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2" name="正方形/長方形 1"/>
          <p:cNvSpPr/>
          <p:nvPr/>
        </p:nvSpPr>
        <p:spPr>
          <a:xfrm>
            <a:off x="116632" y="2189714"/>
            <a:ext cx="6552728" cy="5400709"/>
          </a:xfrm>
          <a:prstGeom prst="rect">
            <a:avLst/>
          </a:prstGeom>
          <a:noFill/>
        </p:spPr>
        <p:txBody>
          <a:bodyPr wrap="square">
            <a:spAutoFit/>
          </a:bodyPr>
          <a:lstStyle/>
          <a:p>
            <a:pPr algn="just">
              <a:lnSpc>
                <a:spcPts val="2200"/>
              </a:lnSpc>
              <a:spcAft>
                <a:spcPts val="0"/>
              </a:spcAft>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 　万博開催期間中、大阪メトロ中央線・御堂筋線等の交通混雑を緩和する取組が始まっています。</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just" defTabSz="914400" rtl="0" eaLnBrk="1" fontAlgn="auto" latinLnBrk="0" hangingPunct="1">
              <a:lnSpc>
                <a:spcPts val="2200"/>
              </a:lnSpc>
              <a:spcBef>
                <a:spcPts val="0"/>
              </a:spcBef>
              <a:spcAft>
                <a:spcPts val="0"/>
              </a:spcAft>
              <a:buClrTx/>
              <a:buSzTx/>
              <a:buFontTx/>
              <a:buNone/>
              <a:tabLst/>
              <a:defRPr/>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400" b="1" kern="100" dirty="0">
                <a:latin typeface="BIZ UDPゴシック" panose="020B0400000000000000" pitchFamily="50" charset="-128"/>
                <a:ea typeface="BIZ UDPゴシック" panose="020B0400000000000000" pitchFamily="50" charset="-128"/>
                <a:cs typeface="Times New Roman" panose="02020603050405020304" pitchFamily="18" charset="0"/>
              </a:rPr>
              <a:t>建設業許可、宅地建物取引業免許申請等のための受付窓口や執務室への来庁についても、　「非常に混雑する期間」 を極力避けるとともに、「混雑する期間」 における各交通手段の混雑が予測される時間帯の利用をできるだけ控え、他の日の申請等手続や他の交通手段の利用など、ご協力お願いします</a:t>
            </a: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just" defTabSz="914400" rtl="0" eaLnBrk="1" fontAlgn="auto" latinLnBrk="0" hangingPunct="1">
              <a:lnSpc>
                <a:spcPts val="2200"/>
              </a:lnSpc>
              <a:spcBef>
                <a:spcPts val="0"/>
              </a:spcBef>
              <a:spcAft>
                <a:spcPts val="0"/>
              </a:spcAft>
              <a:buClrTx/>
              <a:buSzTx/>
              <a:buFontTx/>
              <a:buNone/>
              <a:tabLst/>
              <a:defRPr/>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just" defTabSz="914400" rtl="0" eaLnBrk="1" fontAlgn="auto" latinLnBrk="0" hangingPunct="1">
              <a:lnSpc>
                <a:spcPts val="2200"/>
              </a:lnSpc>
              <a:spcBef>
                <a:spcPts val="0"/>
              </a:spcBef>
              <a:spcAft>
                <a:spcPts val="0"/>
              </a:spcAft>
              <a:buClrTx/>
              <a:buSzTx/>
              <a:buFontTx/>
              <a:buNone/>
              <a:tabLst/>
              <a:defRPr/>
            </a:pPr>
            <a:r>
              <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一部申請手続は、郵送や電子申請が可能です。（</a:t>
            </a:r>
            <a:r>
              <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5</a:t>
            </a: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月２０日現在の状況）</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just" defTabSz="914400" rtl="0" eaLnBrk="1" fontAlgn="auto" latinLnBrk="0" hangingPunct="1">
              <a:lnSpc>
                <a:spcPts val="2200"/>
              </a:lnSpc>
              <a:spcBef>
                <a:spcPts val="0"/>
              </a:spcBef>
              <a:spcAft>
                <a:spcPts val="0"/>
              </a:spcAft>
              <a:buClrTx/>
              <a:buSzTx/>
              <a:buFontTx/>
              <a:buNone/>
              <a:tabLst/>
              <a:defRPr/>
            </a:pPr>
            <a:r>
              <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　（建設業許可、経営事項審査）</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just" defTabSz="914400" rtl="0" eaLnBrk="1" fontAlgn="auto" latinLnBrk="0" hangingPunct="1">
              <a:lnSpc>
                <a:spcPts val="2200"/>
              </a:lnSpc>
              <a:spcBef>
                <a:spcPts val="0"/>
              </a:spcBef>
              <a:spcAft>
                <a:spcPts val="0"/>
              </a:spcAft>
              <a:buClrTx/>
              <a:buSzTx/>
              <a:buFontTx/>
              <a:buNone/>
              <a:tabLst/>
              <a:defRPr/>
            </a:pPr>
            <a:r>
              <a:rPr kumimoji="1" lang="ja-JP" altLang="en-US" sz="1200" b="0"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　　　 郵送　</a:t>
            </a:r>
            <a:r>
              <a:rPr kumimoji="1" lang="en-US" altLang="ja-JP" sz="1200" b="0"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200" b="0"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　申請以外の届出手続のみ（</a:t>
            </a:r>
            <a:r>
              <a:rPr lang="ja-JP" altLang="en-US" sz="1200" b="0" i="0" dirty="0">
                <a:solidFill>
                  <a:srgbClr val="222222"/>
                </a:solidFill>
                <a:effectLst/>
                <a:latin typeface="游ゴシック" panose="020B0400000000000000" pitchFamily="50" charset="-128"/>
                <a:ea typeface="游ゴシック" panose="020B0400000000000000" pitchFamily="50" charset="-128"/>
              </a:rPr>
              <a:t>各種変更届、廃業届、訂正届出等）</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just" defTabSz="914400" rtl="0" eaLnBrk="1" fontAlgn="auto" latinLnBrk="0" hangingPunct="1">
              <a:lnSpc>
                <a:spcPts val="2200"/>
              </a:lnSpc>
              <a:spcBef>
                <a:spcPts val="0"/>
              </a:spcBef>
              <a:spcAft>
                <a:spcPts val="0"/>
              </a:spcAft>
              <a:buClrTx/>
              <a:buSzTx/>
              <a:buFontTx/>
              <a:buNone/>
              <a:tabLst/>
              <a:defRPr/>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hlinkClick r:id="rId4"/>
              </a:rPr>
              <a:t>https://www.pref.osaka.lg.jp/o130200/kenshin/r21207madouketsuke/index.html</a:t>
            </a:r>
            <a:endPar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just" defTabSz="914400" rtl="0" eaLnBrk="1" fontAlgn="auto" latinLnBrk="0" hangingPunct="1">
              <a:lnSpc>
                <a:spcPts val="2200"/>
              </a:lnSpc>
              <a:spcBef>
                <a:spcPts val="0"/>
              </a:spcBef>
              <a:spcAft>
                <a:spcPts val="0"/>
              </a:spcAft>
              <a:buClrTx/>
              <a:buSzTx/>
              <a:buFontTx/>
              <a:buNone/>
              <a:tabLst/>
              <a:defRPr/>
            </a:pPr>
            <a:endPar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just" defTabSz="914400" rtl="0" eaLnBrk="1" fontAlgn="auto" latinLnBrk="0" hangingPunct="1">
              <a:lnSpc>
                <a:spcPts val="2200"/>
              </a:lnSpc>
              <a:spcBef>
                <a:spcPts val="0"/>
              </a:spcBef>
              <a:spcAft>
                <a:spcPts val="0"/>
              </a:spcAft>
              <a:buClrTx/>
              <a:buSzTx/>
              <a:buFontTx/>
              <a:buNone/>
              <a:tabLst/>
              <a:defRPr/>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　　（宅地建物取引業免許申請等）</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just" defTabSz="914400" rtl="0" eaLnBrk="1" fontAlgn="auto" latinLnBrk="0" hangingPunct="1">
              <a:lnSpc>
                <a:spcPts val="2200"/>
              </a:lnSpc>
              <a:spcBef>
                <a:spcPts val="0"/>
              </a:spcBef>
              <a:spcAft>
                <a:spcPts val="0"/>
              </a:spcAft>
              <a:buClrTx/>
              <a:buSzTx/>
              <a:buFontTx/>
              <a:buNone/>
              <a:tabLst/>
              <a:defRPr/>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郵送　</a:t>
            </a:r>
            <a:r>
              <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　新規、更新、廃業以外の手続　（</a:t>
            </a:r>
            <a:r>
              <a:rPr lang="zh-TW" altLang="en-US" sz="1200" i="0" dirty="0">
                <a:effectLst/>
                <a:latin typeface="BIZ UDPゴシック" panose="020B0400000000000000" pitchFamily="50" charset="-128"/>
                <a:ea typeface="BIZ UDPゴシック" panose="020B0400000000000000" pitchFamily="50" charset="-128"/>
              </a:rPr>
              <a:t>変更</a:t>
            </a:r>
            <a:r>
              <a:rPr lang="ja-JP" altLang="en-US" sz="1200" i="0" dirty="0">
                <a:effectLst/>
                <a:latin typeface="BIZ UDPゴシック" panose="020B0400000000000000" pitchFamily="50" charset="-128"/>
                <a:ea typeface="BIZ UDPゴシック" panose="020B0400000000000000" pitchFamily="50" charset="-128"/>
              </a:rPr>
              <a:t>届出書等）</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200" i="0" u="none" strike="noStrike" kern="1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　　　 電子申請　</a:t>
            </a:r>
            <a:r>
              <a:rPr kumimoji="1" lang="en-US" altLang="ja-JP" sz="1200" i="0" u="none" strike="noStrike" kern="1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200" i="0" u="none" strike="noStrike" kern="1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zh-TW" altLang="en-US" sz="120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宅地建物取引士</a:t>
            </a:r>
            <a:r>
              <a:rPr kumimoji="1" lang="ja-JP" altLang="en-US" sz="120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資格</a:t>
            </a:r>
            <a:r>
              <a:rPr kumimoji="1" lang="zh-TW" altLang="en-US" sz="120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登録</a:t>
            </a:r>
            <a:r>
              <a:rPr kumimoji="1" lang="ja-JP" altLang="en-US" sz="120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簿</a:t>
            </a:r>
            <a:r>
              <a:rPr kumimoji="1" lang="zh-TW" altLang="en-US" sz="120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変更登録</a:t>
            </a:r>
            <a:r>
              <a:rPr kumimoji="1" lang="ja-JP" altLang="en-US" sz="120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申請等</a:t>
            </a:r>
            <a:endParaRPr kumimoji="1" lang="zh-TW" altLang="en-US" sz="120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a:p>
            <a:pPr marL="0" marR="0" lvl="0" indent="0" algn="just" defTabSz="914400" rtl="0" eaLnBrk="1" fontAlgn="auto" latinLnBrk="0" hangingPunct="1">
              <a:lnSpc>
                <a:spcPts val="2200"/>
              </a:lnSpc>
              <a:spcBef>
                <a:spcPts val="0"/>
              </a:spcBef>
              <a:spcAft>
                <a:spcPts val="0"/>
              </a:spcAft>
              <a:buClrTx/>
              <a:buSzTx/>
              <a:buFontTx/>
              <a:buNone/>
              <a:tabLst/>
              <a:defRPr/>
            </a:pP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　　　今後、変更する場合があります。詳しくは府ホームページをご確認下さい</a:t>
            </a: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ctr" defTabSz="914400" rtl="0" eaLnBrk="1" fontAlgn="auto" latinLnBrk="0" hangingPunct="1">
              <a:lnSpc>
                <a:spcPts val="2200"/>
              </a:lnSpc>
              <a:spcBef>
                <a:spcPts val="0"/>
              </a:spcBef>
              <a:spcAft>
                <a:spcPts val="0"/>
              </a:spcAft>
              <a:buClrTx/>
              <a:buSzTx/>
              <a:buFontTx/>
              <a:buNone/>
              <a:tabLst/>
              <a:defRPr/>
            </a:pPr>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hlinkClick r:id="rId5"/>
              </a:rPr>
              <a:t>https://www.pref.osaka.lg.jp/sumai/sumai/takuchitatemono/index.html</a:t>
            </a:r>
            <a:endPar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ts val="2500"/>
              </a:lnSpc>
            </a:pPr>
            <a:endParaRPr lang="ja-JP" altLang="ja-JP" sz="100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pPr marL="0" marR="0" lvl="0" indent="0" algn="just" defTabSz="914400" rtl="0" eaLnBrk="1" fontAlgn="auto" latinLnBrk="0" hangingPunct="1">
              <a:lnSpc>
                <a:spcPts val="1800"/>
              </a:lnSpc>
              <a:spcBef>
                <a:spcPts val="0"/>
              </a:spcBef>
              <a:spcAft>
                <a:spcPts val="0"/>
              </a:spcAft>
              <a:buClrTx/>
              <a:buSzTx/>
              <a:buFontTx/>
              <a:buNone/>
              <a:tabLst/>
              <a:defRPr/>
            </a:pPr>
            <a:endParaRPr lang="ja-JP" altLang="en-US" sz="1000" b="1"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4" name="正方形/長方形 3"/>
          <p:cNvSpPr/>
          <p:nvPr/>
        </p:nvSpPr>
        <p:spPr>
          <a:xfrm>
            <a:off x="116632" y="7147527"/>
            <a:ext cx="6624736" cy="2395153"/>
          </a:xfrm>
          <a:prstGeom prst="rect">
            <a:avLst/>
          </a:prstGeom>
          <a:solidFill>
            <a:schemeClr val="accent5">
              <a:lumMod val="20000"/>
              <a:lumOff val="80000"/>
            </a:schemeClr>
          </a:solidFill>
          <a:ln>
            <a:solidFill>
              <a:schemeClr val="accent1"/>
            </a:solidFill>
          </a:ln>
        </p:spPr>
        <p:txBody>
          <a:bodyPr wrap="square" tIns="216000" bIns="216000" anchor="ctr">
            <a:spAutoFit/>
          </a:bodyPr>
          <a:lstStyle/>
          <a:p>
            <a:pPr algn="ctr">
              <a:spcAft>
                <a:spcPts val="0"/>
              </a:spcAft>
            </a:pPr>
            <a:r>
              <a:rPr kumimoji="1" lang="en-US" altLang="ja-JP" sz="1600" b="1" i="0" u="none" strike="noStrike" kern="1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600" b="1" i="0" u="none" strike="noStrike" kern="1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受付窓口等</a:t>
            </a:r>
            <a:r>
              <a:rPr kumimoji="1" lang="en-US" altLang="ja-JP" sz="1600" b="1" i="0" u="none" strike="noStrike" kern="1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600" b="1" kern="1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600" b="1" kern="1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）への来庁回避、</a:t>
            </a:r>
            <a:r>
              <a:rPr kumimoji="1" lang="ja-JP" altLang="en-US" sz="1600" b="0" i="0" u="none" strike="noStrike" kern="1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他の交通手段の利用への協力期間</a:t>
            </a:r>
            <a:r>
              <a:rPr kumimoji="1" lang="en-US" altLang="ja-JP" sz="1600" b="0" i="0" u="none" strike="noStrike" kern="1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a:t>
            </a:r>
          </a:p>
          <a:p>
            <a:pPr marL="0" marR="0" lvl="0" indent="0" algn="ctr" defTabSz="914400" rtl="0" eaLnBrk="1" fontAlgn="auto" latinLnBrk="0" hangingPunct="1">
              <a:lnSpc>
                <a:spcPts val="3500"/>
              </a:lnSpc>
              <a:spcBef>
                <a:spcPts val="0"/>
              </a:spcBef>
              <a:spcAft>
                <a:spcPts val="0"/>
              </a:spcAft>
              <a:buClrTx/>
              <a:buSzTx/>
              <a:buFontTx/>
              <a:buNone/>
              <a:tabLst/>
              <a:defRPr/>
            </a:pPr>
            <a:r>
              <a:rPr kumimoji="1" lang="ja-JP" altLang="en-US" sz="1200" b="1" i="0" u="none" strike="noStrike" kern="1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en-US" altLang="ja-JP" sz="1200" b="1" i="0" u="none" strike="noStrike" kern="1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200" b="1" i="0" u="none" strike="noStrike" kern="1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　受付窓口への免許申請・届出、証明、閲覧等、執務室への相談等</a:t>
            </a:r>
            <a:endParaRPr kumimoji="1" lang="en-US" altLang="ja-JP" sz="1200" b="1" i="0" u="none" strike="noStrike" kern="1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3500"/>
              </a:lnSpc>
              <a:spcAft>
                <a:spcPts val="0"/>
              </a:spcAft>
            </a:pPr>
            <a:r>
              <a:rPr lang="ja-JP" altLang="en-US" sz="1400" b="1" kern="1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600" b="1" kern="1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混雑する期間　　　　  　　６月１日（日）～</a:t>
            </a:r>
            <a:r>
              <a:rPr lang="en-US" altLang="ja-JP" sz="1600" b="1" kern="1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6</a:t>
            </a:r>
            <a:r>
              <a:rPr lang="ja-JP" altLang="en-US" sz="1600" b="1" kern="1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月</a:t>
            </a:r>
            <a:r>
              <a:rPr lang="en-US" altLang="ja-JP" sz="1600" b="1" kern="1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30</a:t>
            </a:r>
            <a:r>
              <a:rPr lang="ja-JP" altLang="en-US" sz="1600" b="1" kern="1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日（月）</a:t>
            </a:r>
            <a:endParaRPr lang="en-US" altLang="ja-JP" sz="1600" b="1" kern="1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3500"/>
              </a:lnSpc>
              <a:spcAft>
                <a:spcPts val="0"/>
              </a:spcAft>
            </a:pPr>
            <a:r>
              <a:rPr lang="ja-JP" altLang="en-US" sz="1600" b="1" kern="1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　　　 　　　　　　　　　　　　    　 ８月</a:t>
            </a:r>
            <a:r>
              <a:rPr lang="en-US" altLang="ja-JP" sz="1600" b="1" kern="1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18</a:t>
            </a:r>
            <a:r>
              <a:rPr lang="ja-JP" altLang="en-US" sz="1600" b="1" kern="1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日（月）～９月</a:t>
            </a:r>
            <a:r>
              <a:rPr lang="en-US" altLang="ja-JP" sz="1600" b="1" kern="1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30</a:t>
            </a:r>
            <a:r>
              <a:rPr lang="ja-JP" altLang="en-US" sz="1600" b="1" kern="1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日（火）</a:t>
            </a:r>
            <a:endParaRPr lang="en-US" altLang="ja-JP" sz="1600" b="1" kern="1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just" defTabSz="914400" rtl="0" eaLnBrk="1" fontAlgn="auto" latinLnBrk="0" hangingPunct="1">
              <a:lnSpc>
                <a:spcPts val="3500"/>
              </a:lnSpc>
              <a:spcBef>
                <a:spcPts val="0"/>
              </a:spcBef>
              <a:spcAft>
                <a:spcPts val="0"/>
              </a:spcAft>
              <a:buClrTx/>
              <a:buSzTx/>
              <a:buFontTx/>
              <a:buNone/>
              <a:tabLst/>
              <a:defRPr/>
            </a:pPr>
            <a:r>
              <a:rPr kumimoji="1" lang="ja-JP" altLang="en-US" sz="1600" b="1" i="0" u="none" strike="noStrike" kern="1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　　　非常に混雑する期間　 　</a:t>
            </a:r>
            <a:r>
              <a:rPr kumimoji="1" lang="en-US" altLang="ja-JP" sz="1600" b="1" i="0" u="none" strike="noStrike" kern="1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10</a:t>
            </a:r>
            <a:r>
              <a:rPr kumimoji="1" lang="ja-JP" altLang="en-US" sz="1600" b="1" i="0" u="none" strike="noStrike" kern="1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月１日（水）～</a:t>
            </a:r>
            <a:r>
              <a:rPr kumimoji="1" lang="en-US" altLang="ja-JP" sz="1600" b="1" i="0" u="none" strike="noStrike" kern="1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10</a:t>
            </a:r>
            <a:r>
              <a:rPr kumimoji="1" lang="ja-JP" altLang="en-US" sz="1600" b="1" i="0" u="none" strike="noStrike" kern="1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月</a:t>
            </a:r>
            <a:r>
              <a:rPr kumimoji="1" lang="en-US" altLang="ja-JP" sz="1600" b="1" i="0" u="none" strike="noStrike" kern="1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13</a:t>
            </a:r>
            <a:r>
              <a:rPr kumimoji="1" lang="ja-JP" altLang="en-US" sz="1600" b="1" i="0" u="none" strike="noStrike" kern="1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日（月・祝）</a:t>
            </a:r>
            <a:endParaRPr kumimoji="1" lang="en-US" altLang="ja-JP" sz="1600" b="1" i="0" u="none" strike="noStrike" kern="1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9" name="正方形/長方形 18">
            <a:extLst>
              <a:ext uri="{FF2B5EF4-FFF2-40B4-BE49-F238E27FC236}">
                <a16:creationId xmlns:a16="http://schemas.microsoft.com/office/drawing/2014/main" id="{CB68CD92-8B44-42F6-A5A9-E6B5B042DEFD}"/>
              </a:ext>
            </a:extLst>
          </p:cNvPr>
          <p:cNvSpPr/>
          <p:nvPr/>
        </p:nvSpPr>
        <p:spPr>
          <a:xfrm>
            <a:off x="5322984" y="194288"/>
            <a:ext cx="1464610" cy="291298"/>
          </a:xfrm>
          <a:prstGeom prst="rect">
            <a:avLst/>
          </a:prstGeom>
        </p:spPr>
        <p:txBody>
          <a:bodyPr wrap="square">
            <a:spAutoFit/>
          </a:bodyPr>
          <a:lstStyle/>
          <a:p>
            <a:pPr>
              <a:lnSpc>
                <a:spcPts val="1800"/>
              </a:lnSpc>
            </a:pPr>
            <a:r>
              <a:rPr lang="ja-JP" altLang="en-US" sz="1200" b="1" dirty="0">
                <a:latin typeface="BIZ UDPゴシック" panose="020B0400000000000000" pitchFamily="50" charset="-128"/>
                <a:ea typeface="BIZ UDPゴシック" panose="020B0400000000000000" pitchFamily="50" charset="-128"/>
              </a:rPr>
              <a:t>　</a:t>
            </a:r>
            <a:r>
              <a:rPr lang="ja-JP" altLang="en-US" sz="1400" b="1" dirty="0">
                <a:latin typeface="BIZ UDPゴシック" panose="020B0400000000000000" pitchFamily="50" charset="-128"/>
                <a:ea typeface="BIZ UDPゴシック" panose="020B0400000000000000" pitchFamily="50" charset="-128"/>
              </a:rPr>
              <a:t>令和</a:t>
            </a:r>
            <a:r>
              <a:rPr lang="en-US" altLang="ja-JP" sz="1400" b="1" dirty="0">
                <a:latin typeface="BIZ UDPゴシック" panose="020B0400000000000000" pitchFamily="50" charset="-128"/>
                <a:ea typeface="BIZ UDPゴシック" panose="020B0400000000000000" pitchFamily="50" charset="-128"/>
              </a:rPr>
              <a:t>7</a:t>
            </a:r>
            <a:r>
              <a:rPr lang="ja-JP" altLang="en-US" sz="1400" b="1" dirty="0">
                <a:latin typeface="BIZ UDPゴシック" panose="020B0400000000000000" pitchFamily="50" charset="-128"/>
                <a:ea typeface="BIZ UDPゴシック" panose="020B0400000000000000" pitchFamily="50" charset="-128"/>
              </a:rPr>
              <a:t>年</a:t>
            </a:r>
            <a:r>
              <a:rPr lang="en-US" altLang="ja-JP" sz="1400" b="1" dirty="0">
                <a:latin typeface="BIZ UDPゴシック" panose="020B0400000000000000" pitchFamily="50" charset="-128"/>
                <a:ea typeface="BIZ UDPゴシック" panose="020B0400000000000000" pitchFamily="50" charset="-128"/>
              </a:rPr>
              <a:t>5</a:t>
            </a:r>
            <a:r>
              <a:rPr lang="ja-JP" altLang="en-US" sz="1400" b="1" dirty="0">
                <a:latin typeface="BIZ UDPゴシック" panose="020B0400000000000000" pitchFamily="50" charset="-128"/>
                <a:ea typeface="BIZ UDPゴシック" panose="020B0400000000000000" pitchFamily="50" charset="-128"/>
              </a:rPr>
              <a:t>月</a:t>
            </a:r>
            <a:endParaRPr lang="en-US" altLang="ja-JP" sz="1400" b="1" dirty="0">
              <a:latin typeface="BIZ UDPゴシック" panose="020B0400000000000000" pitchFamily="50" charset="-128"/>
              <a:ea typeface="BIZ UDPゴシック" panose="020B0400000000000000" pitchFamily="50" charset="-128"/>
            </a:endParaRPr>
          </a:p>
        </p:txBody>
      </p:sp>
      <p:pic>
        <p:nvPicPr>
          <p:cNvPr id="6" name="図 5">
            <a:extLst>
              <a:ext uri="{FF2B5EF4-FFF2-40B4-BE49-F238E27FC236}">
                <a16:creationId xmlns:a16="http://schemas.microsoft.com/office/drawing/2014/main" id="{FE9BFB2E-96D8-489F-AE27-F193EFA95E6D}"/>
              </a:ext>
            </a:extLst>
          </p:cNvPr>
          <p:cNvPicPr>
            <a:picLocks noChangeAspect="1"/>
          </p:cNvPicPr>
          <p:nvPr/>
        </p:nvPicPr>
        <p:blipFill>
          <a:blip r:embed="rId6"/>
          <a:stretch>
            <a:fillRect/>
          </a:stretch>
        </p:blipFill>
        <p:spPr>
          <a:xfrm>
            <a:off x="5863099" y="4184702"/>
            <a:ext cx="806261" cy="806261"/>
          </a:xfrm>
          <a:prstGeom prst="rect">
            <a:avLst/>
          </a:prstGeom>
        </p:spPr>
      </p:pic>
      <p:pic>
        <p:nvPicPr>
          <p:cNvPr id="8" name="図 7">
            <a:extLst>
              <a:ext uri="{FF2B5EF4-FFF2-40B4-BE49-F238E27FC236}">
                <a16:creationId xmlns:a16="http://schemas.microsoft.com/office/drawing/2014/main" id="{6B5B0795-FC89-4FE9-9B02-F551B4AC894E}"/>
              </a:ext>
            </a:extLst>
          </p:cNvPr>
          <p:cNvPicPr>
            <a:picLocks noChangeAspect="1"/>
          </p:cNvPicPr>
          <p:nvPr/>
        </p:nvPicPr>
        <p:blipFill>
          <a:blip r:embed="rId7"/>
          <a:stretch>
            <a:fillRect/>
          </a:stretch>
        </p:blipFill>
        <p:spPr>
          <a:xfrm>
            <a:off x="5863099" y="5878622"/>
            <a:ext cx="806261" cy="806261"/>
          </a:xfrm>
          <a:prstGeom prst="rect">
            <a:avLst/>
          </a:prstGeom>
        </p:spPr>
      </p:pic>
    </p:spTree>
    <p:extLst>
      <p:ext uri="{BB962C8B-B14F-4D97-AF65-F5344CB8AC3E}">
        <p14:creationId xmlns:p14="http://schemas.microsoft.com/office/powerpoint/2010/main" val="3192448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25810CC1-3CDC-48FC-ADBF-7CF45D791B40}"/>
              </a:ext>
            </a:extLst>
          </p:cNvPr>
          <p:cNvPicPr>
            <a:picLocks noChangeAspect="1"/>
          </p:cNvPicPr>
          <p:nvPr/>
        </p:nvPicPr>
        <p:blipFill>
          <a:blip r:embed="rId2"/>
          <a:stretch>
            <a:fillRect/>
          </a:stretch>
        </p:blipFill>
        <p:spPr>
          <a:xfrm>
            <a:off x="235844" y="632520"/>
            <a:ext cx="6386311" cy="9085580"/>
          </a:xfrm>
          <a:prstGeom prst="rect">
            <a:avLst/>
          </a:prstGeom>
        </p:spPr>
      </p:pic>
      <p:sp>
        <p:nvSpPr>
          <p:cNvPr id="5" name="正方形/長方形 4">
            <a:extLst>
              <a:ext uri="{FF2B5EF4-FFF2-40B4-BE49-F238E27FC236}">
                <a16:creationId xmlns:a16="http://schemas.microsoft.com/office/drawing/2014/main" id="{9A0B78E7-CA80-49A1-9269-261F21083307}"/>
              </a:ext>
            </a:extLst>
          </p:cNvPr>
          <p:cNvSpPr/>
          <p:nvPr/>
        </p:nvSpPr>
        <p:spPr>
          <a:xfrm>
            <a:off x="332656" y="32974"/>
            <a:ext cx="6624736" cy="518475"/>
          </a:xfrm>
          <a:prstGeom prst="rect">
            <a:avLst/>
          </a:prstGeom>
        </p:spPr>
        <p:txBody>
          <a:bodyPr wrap="square">
            <a:spAutoFit/>
          </a:bodyPr>
          <a:lstStyle/>
          <a:p>
            <a:pPr>
              <a:lnSpc>
                <a:spcPts val="1800"/>
              </a:lnSpc>
            </a:pPr>
            <a:r>
              <a:rPr lang="ja-JP" altLang="en-US" sz="1200" b="1" dirty="0">
                <a:latin typeface="BIZ UDPゴシック" panose="020B0400000000000000" pitchFamily="50" charset="-128"/>
                <a:ea typeface="BIZ UDPゴシック" panose="020B0400000000000000" pitchFamily="50" charset="-128"/>
              </a:rPr>
              <a:t>　（参考）</a:t>
            </a:r>
            <a:endParaRPr lang="en-US" altLang="ja-JP" sz="1200" b="1" dirty="0">
              <a:latin typeface="BIZ UDPゴシック" panose="020B0400000000000000" pitchFamily="50" charset="-128"/>
              <a:ea typeface="BIZ UDPゴシック" panose="020B0400000000000000" pitchFamily="50" charset="-128"/>
            </a:endParaRPr>
          </a:p>
          <a:p>
            <a:pPr>
              <a:lnSpc>
                <a:spcPts val="1800"/>
              </a:lnSpc>
            </a:pPr>
            <a:r>
              <a:rPr lang="en-US" altLang="ja-JP" sz="1200" b="1" i="0" dirty="0">
                <a:effectLst/>
                <a:latin typeface="BIZ UDPゴシック" panose="020B0400000000000000" pitchFamily="50" charset="-128"/>
                <a:ea typeface="BIZ UDPゴシック" panose="020B0400000000000000" pitchFamily="50" charset="-128"/>
              </a:rPr>
              <a:t>    </a:t>
            </a:r>
            <a:r>
              <a:rPr lang="ja-JP" altLang="en-US" sz="1200" b="1" i="0" dirty="0">
                <a:effectLst/>
                <a:latin typeface="BIZ UDPゴシック" panose="020B0400000000000000" pitchFamily="50" charset="-128"/>
                <a:ea typeface="BIZ UDPゴシック" panose="020B0400000000000000" pitchFamily="50" charset="-128"/>
              </a:rPr>
              <a:t>　</a:t>
            </a:r>
            <a:r>
              <a:rPr lang="en-US" altLang="ja-JP" sz="1200" b="1" i="0" dirty="0">
                <a:effectLst/>
                <a:latin typeface="BIZ UDPゴシック" panose="020B0400000000000000" pitchFamily="50" charset="-128"/>
                <a:ea typeface="BIZ UDPゴシック" panose="020B0400000000000000" pitchFamily="50" charset="-128"/>
              </a:rPr>
              <a:t>2025</a:t>
            </a:r>
            <a:r>
              <a:rPr lang="ja-JP" altLang="en-US" sz="1200" b="1" i="0" dirty="0">
                <a:effectLst/>
                <a:latin typeface="BIZ UDPゴシック" panose="020B0400000000000000" pitchFamily="50" charset="-128"/>
                <a:ea typeface="BIZ UDPゴシック" panose="020B0400000000000000" pitchFamily="50" charset="-128"/>
              </a:rPr>
              <a:t>年大阪・関西万博 交通円滑化推進会議</a:t>
            </a:r>
            <a:r>
              <a:rPr lang="ja-JP" altLang="en-US" sz="1200" b="1" dirty="0">
                <a:latin typeface="BIZ UDPゴシック" panose="020B0400000000000000" pitchFamily="50" charset="-128"/>
                <a:ea typeface="BIZ UDPゴシック" panose="020B0400000000000000" pitchFamily="50" charset="-128"/>
              </a:rPr>
              <a:t>  </a:t>
            </a:r>
            <a:r>
              <a:rPr lang="ja-JP" altLang="en-US" sz="1200" dirty="0">
                <a:latin typeface="BIZ UDPゴシック" panose="020B0400000000000000" pitchFamily="50" charset="-128"/>
                <a:ea typeface="BIZ UDPゴシック" panose="020B0400000000000000" pitchFamily="50" charset="-128"/>
                <a:hlinkClick r:id="rId3">
                  <a:extLst>
                    <a:ext uri="{A12FA001-AC4F-418D-AE19-62706E023703}">
                      <ahyp:hlinkClr xmlns:ahyp="http://schemas.microsoft.com/office/drawing/2018/hyperlinkcolor" val="tx"/>
                    </a:ext>
                  </a:extLst>
                </a:hlinkClick>
              </a:rPr>
              <a:t>万博</a:t>
            </a:r>
            <a:r>
              <a:rPr lang="en-US" altLang="ja-JP" sz="1200" dirty="0">
                <a:latin typeface="BIZ UDPゴシック" panose="020B0400000000000000" pitchFamily="50" charset="-128"/>
                <a:ea typeface="BIZ UDPゴシック" panose="020B0400000000000000" pitchFamily="50" charset="-128"/>
                <a:hlinkClick r:id="rId3">
                  <a:extLst>
                    <a:ext uri="{A12FA001-AC4F-418D-AE19-62706E023703}">
                      <ahyp:hlinkClr xmlns:ahyp="http://schemas.microsoft.com/office/drawing/2018/hyperlinkcolor" val="tx"/>
                    </a:ext>
                  </a:extLst>
                </a:hlinkClick>
              </a:rPr>
              <a:t>TDM</a:t>
            </a:r>
            <a:r>
              <a:rPr lang="ja-JP" altLang="en-US" sz="1200" dirty="0">
                <a:latin typeface="BIZ UDPゴシック" panose="020B0400000000000000" pitchFamily="50" charset="-128"/>
                <a:ea typeface="BIZ UDPゴシック" panose="020B0400000000000000" pitchFamily="50" charset="-128"/>
                <a:hlinkClick r:id="rId3">
                  <a:extLst>
                    <a:ext uri="{A12FA001-AC4F-418D-AE19-62706E023703}">
                      <ahyp:hlinkClr xmlns:ahyp="http://schemas.microsoft.com/office/drawing/2018/hyperlinkcolor" val="tx"/>
                    </a:ext>
                  </a:extLst>
                </a:hlinkClick>
              </a:rPr>
              <a:t>専用ホームページ</a:t>
            </a:r>
            <a:r>
              <a:rPr lang="ja-JP" altLang="en-US" sz="1200" dirty="0">
                <a:latin typeface="BIZ UDPゴシック" panose="020B0400000000000000" pitchFamily="50" charset="-128"/>
                <a:ea typeface="BIZ UDPゴシック" panose="020B0400000000000000" pitchFamily="50" charset="-128"/>
              </a:rPr>
              <a:t>　より</a:t>
            </a:r>
          </a:p>
        </p:txBody>
      </p:sp>
    </p:spTree>
    <p:extLst>
      <p:ext uri="{BB962C8B-B14F-4D97-AF65-F5344CB8AC3E}">
        <p14:creationId xmlns:p14="http://schemas.microsoft.com/office/powerpoint/2010/main" val="142291677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98A65C1A014B341A97BA722E0505EDA" ma:contentTypeVersion="1" ma:contentTypeDescription="新しいドキュメントを作成します。" ma:contentTypeScope="" ma:versionID="dd495fcff02c6b4f65d281801c45340f">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322B06-DFB6-4233-8C1F-E2AD10D307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50B43A2-4FD0-48BB-9D8C-D1ACEA985A2B}">
  <ds:schemaRefs>
    <ds:schemaRef ds:uri="http://schemas.openxmlformats.org/package/2006/metadata/core-properties"/>
    <ds:schemaRef ds:uri="http://purl.org/dc/elements/1.1/"/>
    <ds:schemaRef ds:uri="http://schemas.microsoft.com/sharepoint/v3"/>
    <ds:schemaRef ds:uri="http://purl.org/dc/dcmitype/"/>
    <ds:schemaRef ds:uri="http://schemas.microsoft.com/office/2006/metadata/properties"/>
    <ds:schemaRef ds:uri="http://schemas.microsoft.com/office/2006/documentManagement/types"/>
    <ds:schemaRef ds:uri="http://purl.org/dc/term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A256E1ED-5BEB-4F0A-9AF2-DC0C98F79B5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Grace</Template>
  <TotalTime>3903</TotalTime>
  <Words>451</Words>
  <Application>Microsoft Office PowerPoint</Application>
  <PresentationFormat>A4 210 x 297 mm</PresentationFormat>
  <Paragraphs>24</Paragraphs>
  <Slides>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BIZ UDPゴシック</vt:lpstr>
      <vt:lpstr>游ゴシック</vt:lpstr>
      <vt:lpstr>Arial</vt:lpstr>
      <vt:lpstr>Calibri</vt: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職員端末機23年度3月調達</dc:creator>
  <cp:lastModifiedBy>谷口　雄二</cp:lastModifiedBy>
  <cp:revision>404</cp:revision>
  <cp:lastPrinted>2025-05-22T07:23:11Z</cp:lastPrinted>
  <dcterms:created xsi:type="dcterms:W3CDTF">2014-06-10T07:17:10Z</dcterms:created>
  <dcterms:modified xsi:type="dcterms:W3CDTF">2025-05-23T04:41:40Z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0x010100A98A65C1A014B341A97BA722E0505EDA</vt:lpwstr>
  </property>
</Properties>
</file>